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</p:sldIdLst>
  <p:sldSz cy="6858000" cx="12192000"/>
  <p:notesSz cx="6858000" cy="9144000"/>
  <p:embeddedFontLst>
    <p:embeddedFont>
      <p:font typeface="Inter"/>
      <p:regular r:id="rId26"/>
      <p:bold r:id="rId27"/>
      <p:italic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GoogleSlidesCustomDataVersion2">
      <go:slidesCustomData xmlns:go="http://customooxmlschemas.google.com/" r:id="rId30" roundtripDataSignature="AMtx7mjnBGupyWp8eT4TUwbiPjXcpIL+2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559855E8-7F77-40D5-BDBE-D7502D613710}">
  <a:tblStyle styleId="{559855E8-7F77-40D5-BDBE-D7502D613710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Inter-regular.fntdata"/><Relationship Id="rId25" Type="http://schemas.openxmlformats.org/officeDocument/2006/relationships/slide" Target="slides/slide19.xml"/><Relationship Id="rId28" Type="http://schemas.openxmlformats.org/officeDocument/2006/relationships/font" Target="fonts/Inter-italic.fntdata"/><Relationship Id="rId27" Type="http://schemas.openxmlformats.org/officeDocument/2006/relationships/font" Target="fonts/Inter-bold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Inter-bold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0" Type="http://customschemas.google.com/relationships/presentationmetadata" Target="meta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17" name="Google Shape;217;p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28" name="Google Shape;228;p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39" name="Google Shape;239;p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50" name="Google Shape;250;p1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61" name="Google Shape;261;p1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69" name="Google Shape;269;p1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98" name="Google Shape;298;p1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06" name="Google Shape;306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19" name="Google Shape;319;p2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31" name="Google Shape;331;p2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2" name="Google Shape;92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7" name="Google Shape;107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4" name="Google Shape;124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6" name="Google Shape;146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63" name="Google Shape;163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2" name="Google Shape;182;p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91" name="Google Shape;191;p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04" name="Google Shape;204;p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2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32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3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3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3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3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33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3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3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3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4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4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2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25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2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2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2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6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26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2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2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2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7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27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2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2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28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28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28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28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2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2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0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30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30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3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3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3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1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31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31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3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3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3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22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2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2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2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Relationship Id="rId4" Type="http://schemas.openxmlformats.org/officeDocument/2006/relationships/image" Target="../media/image26.png"/><Relationship Id="rId5" Type="http://schemas.openxmlformats.org/officeDocument/2006/relationships/image" Target="../media/image28.png"/><Relationship Id="rId6" Type="http://schemas.openxmlformats.org/officeDocument/2006/relationships/image" Target="../media/image3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Relationship Id="rId4" Type="http://schemas.openxmlformats.org/officeDocument/2006/relationships/image" Target="../media/image26.png"/><Relationship Id="rId5" Type="http://schemas.openxmlformats.org/officeDocument/2006/relationships/image" Target="../media/image28.png"/><Relationship Id="rId6" Type="http://schemas.openxmlformats.org/officeDocument/2006/relationships/image" Target="../media/image3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Relationship Id="rId4" Type="http://schemas.openxmlformats.org/officeDocument/2006/relationships/image" Target="../media/image26.png"/><Relationship Id="rId5" Type="http://schemas.openxmlformats.org/officeDocument/2006/relationships/image" Target="../media/image28.png"/><Relationship Id="rId6" Type="http://schemas.openxmlformats.org/officeDocument/2006/relationships/image" Target="../media/image3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Relationship Id="rId4" Type="http://schemas.openxmlformats.org/officeDocument/2006/relationships/image" Target="../media/image26.png"/><Relationship Id="rId5" Type="http://schemas.openxmlformats.org/officeDocument/2006/relationships/image" Target="../media/image28.png"/><Relationship Id="rId6" Type="http://schemas.openxmlformats.org/officeDocument/2006/relationships/image" Target="../media/image3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Relationship Id="rId4" Type="http://schemas.openxmlformats.org/officeDocument/2006/relationships/image" Target="../media/image3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8.png"/><Relationship Id="rId4" Type="http://schemas.openxmlformats.org/officeDocument/2006/relationships/image" Target="../media/image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png"/><Relationship Id="rId4" Type="http://schemas.openxmlformats.org/officeDocument/2006/relationships/image" Target="../media/image9.png"/><Relationship Id="rId5" Type="http://schemas.openxmlformats.org/officeDocument/2006/relationships/image" Target="../media/image4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0.png"/><Relationship Id="rId4" Type="http://schemas.openxmlformats.org/officeDocument/2006/relationships/image" Target="../media/image3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Relationship Id="rId4" Type="http://schemas.openxmlformats.org/officeDocument/2006/relationships/image" Target="../media/image9.png"/><Relationship Id="rId5" Type="http://schemas.openxmlformats.org/officeDocument/2006/relationships/image" Target="../media/image1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Relationship Id="rId4" Type="http://schemas.openxmlformats.org/officeDocument/2006/relationships/image" Target="../media/image16.png"/><Relationship Id="rId5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Relationship Id="rId4" Type="http://schemas.openxmlformats.org/officeDocument/2006/relationships/image" Target="../media/image4.png"/><Relationship Id="rId11" Type="http://schemas.openxmlformats.org/officeDocument/2006/relationships/image" Target="../media/image7.png"/><Relationship Id="rId10" Type="http://schemas.openxmlformats.org/officeDocument/2006/relationships/image" Target="../media/image6.png"/><Relationship Id="rId12" Type="http://schemas.openxmlformats.org/officeDocument/2006/relationships/image" Target="../media/image15.png"/><Relationship Id="rId9" Type="http://schemas.openxmlformats.org/officeDocument/2006/relationships/image" Target="../media/image3.png"/><Relationship Id="rId5" Type="http://schemas.openxmlformats.org/officeDocument/2006/relationships/image" Target="../media/image5.png"/><Relationship Id="rId6" Type="http://schemas.openxmlformats.org/officeDocument/2006/relationships/image" Target="../media/image1.png"/><Relationship Id="rId7" Type="http://schemas.openxmlformats.org/officeDocument/2006/relationships/image" Target="../media/image14.png"/><Relationship Id="rId8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Relationship Id="rId4" Type="http://schemas.openxmlformats.org/officeDocument/2006/relationships/image" Target="../media/image9.png"/><Relationship Id="rId5" Type="http://schemas.openxmlformats.org/officeDocument/2006/relationships/image" Target="../media/image24.png"/><Relationship Id="rId6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Relationship Id="rId4" Type="http://schemas.openxmlformats.org/officeDocument/2006/relationships/image" Target="../media/image20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Relationship Id="rId4" Type="http://schemas.openxmlformats.org/officeDocument/2006/relationships/image" Target="../media/image19.png"/><Relationship Id="rId5" Type="http://schemas.openxmlformats.org/officeDocument/2006/relationships/image" Target="../media/image3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Relationship Id="rId4" Type="http://schemas.openxmlformats.org/officeDocument/2006/relationships/image" Target="../media/image26.png"/><Relationship Id="rId5" Type="http://schemas.openxmlformats.org/officeDocument/2006/relationships/image" Target="../media/image28.png"/><Relationship Id="rId6" Type="http://schemas.openxmlformats.org/officeDocument/2006/relationships/image" Target="../media/image29.png"/><Relationship Id="rId7" Type="http://schemas.openxmlformats.org/officeDocument/2006/relationships/image" Target="../media/image3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Relationship Id="rId4" Type="http://schemas.openxmlformats.org/officeDocument/2006/relationships/image" Target="../media/image26.png"/><Relationship Id="rId5" Type="http://schemas.openxmlformats.org/officeDocument/2006/relationships/image" Target="../media/image28.png"/><Relationship Id="rId6" Type="http://schemas.openxmlformats.org/officeDocument/2006/relationships/image" Target="../media/image32.png"/><Relationship Id="rId7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84" name="Google Shape;84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"/>
          <p:cNvSpPr txBox="1"/>
          <p:nvPr/>
        </p:nvSpPr>
        <p:spPr>
          <a:xfrm>
            <a:off x="952500" y="1613594"/>
            <a:ext cx="11201400" cy="3238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en-US" sz="2100" u="none" cap="none" strike="noStrike">
                <a:solidFill>
                  <a:srgbClr val="38BDF8"/>
                </a:solidFill>
                <a:latin typeface="Inter"/>
                <a:ea typeface="Inter"/>
                <a:cs typeface="Inter"/>
                <a:sym typeface="Inter"/>
              </a:rPr>
              <a:t>INFORME FINAL PROYECTO APT - CAPSTONE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1"/>
          <p:cNvSpPr txBox="1"/>
          <p:nvPr/>
        </p:nvSpPr>
        <p:spPr>
          <a:xfrm>
            <a:off x="952500" y="2080319"/>
            <a:ext cx="11201400" cy="15085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1" i="0" lang="en-US" sz="5400" u="none" cap="none" strike="noStrike">
                <a:solidFill>
                  <a:srgbClr val="F8FAFC"/>
                </a:solidFill>
                <a:latin typeface="Inter"/>
                <a:ea typeface="Inter"/>
                <a:cs typeface="Inter"/>
                <a:sym typeface="Inter"/>
              </a:rPr>
              <a:t>Ingeniería Inversa:</a:t>
            </a:r>
            <a:b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i="0" lang="en-US" sz="5400" u="none" cap="none" strike="noStrike">
                <a:solidFill>
                  <a:srgbClr val="F8FAFC"/>
                </a:solidFill>
                <a:latin typeface="Inter"/>
                <a:ea typeface="Inter"/>
                <a:cs typeface="Inter"/>
                <a:sym typeface="Inter"/>
              </a:rPr>
              <a:t> Broker Seguros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1"/>
          <p:cNvSpPr txBox="1"/>
          <p:nvPr/>
        </p:nvSpPr>
        <p:spPr>
          <a:xfrm>
            <a:off x="952500" y="4674691"/>
            <a:ext cx="10668000" cy="4266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995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US" sz="2100" u="none" cap="none" strike="noStrike">
                <a:solidFill>
                  <a:srgbClr val="94A3B8"/>
                </a:solidFill>
                <a:latin typeface="Inter"/>
                <a:ea typeface="Inter"/>
                <a:cs typeface="Inter"/>
                <a:sym typeface="Inter"/>
              </a:rPr>
              <a:t>Modernización y Documentación de Sistemas Legacy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1"/>
          <p:cNvSpPr txBox="1"/>
          <p:nvPr/>
        </p:nvSpPr>
        <p:spPr>
          <a:xfrm>
            <a:off x="952500" y="5340500"/>
            <a:ext cx="53478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US" sz="2100" u="none" cap="none" strike="noStrike">
                <a:solidFill>
                  <a:srgbClr val="94A3B8"/>
                </a:solidFill>
                <a:latin typeface="Inter"/>
                <a:ea typeface="Inter"/>
                <a:cs typeface="Inter"/>
                <a:sym typeface="Inter"/>
              </a:rPr>
              <a:t>Alonso Murúa</a:t>
            </a:r>
            <a:endParaRPr b="0" i="0" sz="2100" u="none" cap="none" strike="noStrike">
              <a:solidFill>
                <a:srgbClr val="94A3B8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US" sz="2100" u="none" cap="none" strike="noStrike">
                <a:solidFill>
                  <a:srgbClr val="94A3B8"/>
                </a:solidFill>
                <a:latin typeface="Inter"/>
                <a:ea typeface="Inter"/>
                <a:cs typeface="Inter"/>
                <a:sym typeface="Inter"/>
              </a:rPr>
              <a:t>Carlos Uribe</a:t>
            </a:r>
            <a:endParaRPr b="0" i="0" sz="2100" u="none" cap="none" strike="noStrike">
              <a:solidFill>
                <a:srgbClr val="94A3B8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US" sz="2100" u="none" cap="none" strike="noStrike">
                <a:solidFill>
                  <a:srgbClr val="94A3B8"/>
                </a:solidFill>
                <a:latin typeface="Inter"/>
                <a:ea typeface="Inter"/>
                <a:cs typeface="Inter"/>
                <a:sym typeface="Inter"/>
              </a:rPr>
              <a:t>Samuel Bonilla</a:t>
            </a:r>
            <a:endParaRPr b="0" i="0" sz="2100" u="none" cap="none" strike="noStrike">
              <a:solidFill>
                <a:srgbClr val="94A3B8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89" name="Google Shape;89;p1"/>
          <p:cNvSpPr txBox="1"/>
          <p:nvPr/>
        </p:nvSpPr>
        <p:spPr>
          <a:xfrm>
            <a:off x="6300300" y="5340500"/>
            <a:ext cx="5347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US" sz="2100" u="none" cap="none" strike="noStrike">
                <a:solidFill>
                  <a:srgbClr val="94A3B8"/>
                </a:solidFill>
                <a:latin typeface="Inter"/>
                <a:ea typeface="Inter"/>
                <a:cs typeface="Inter"/>
                <a:sym typeface="Inter"/>
              </a:rPr>
              <a:t>Ceferino Sotelo</a:t>
            </a:r>
            <a:endParaRPr b="0" i="0" sz="2100" u="none" cap="none" strike="noStrike">
              <a:solidFill>
                <a:srgbClr val="94A3B8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US" sz="2100" u="none" cap="none" strike="noStrike">
                <a:solidFill>
                  <a:srgbClr val="94A3B8"/>
                </a:solidFill>
                <a:latin typeface="Inter"/>
                <a:ea typeface="Inter"/>
                <a:cs typeface="Inter"/>
                <a:sym typeface="Inter"/>
              </a:rPr>
              <a:t>Sección 003D</a:t>
            </a:r>
            <a:endParaRPr b="0" i="0" sz="2100" u="none" cap="none" strike="noStrike">
              <a:solidFill>
                <a:srgbClr val="94A3B8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E293B"/>
        </a:solidFill>
      </p:bgPr>
    </p:bg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219" name="Google Shape;219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10"/>
          <p:cNvSpPr txBox="1"/>
          <p:nvPr/>
        </p:nvSpPr>
        <p:spPr>
          <a:xfrm>
            <a:off x="571500" y="1208725"/>
            <a:ext cx="110490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Ventana Carátula que se ingresa mediante Nueva Propuesta en Producción: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image.png" id="221" name="Google Shape;221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66775" y="2590800"/>
            <a:ext cx="714375" cy="752475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10"/>
          <p:cNvSpPr txBox="1"/>
          <p:nvPr/>
        </p:nvSpPr>
        <p:spPr>
          <a:xfrm>
            <a:off x="762000" y="571500"/>
            <a:ext cx="11401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-US" sz="3600" u="none" cap="none" strike="noStrike">
                <a:solidFill>
                  <a:srgbClr val="F8FAFC"/>
                </a:solidFill>
                <a:latin typeface="Inter"/>
                <a:ea typeface="Inter"/>
                <a:cs typeface="Inter"/>
                <a:sym typeface="Inter"/>
              </a:rPr>
              <a:t>Nueva Propuesta / Caratula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10"/>
          <p:cNvSpPr/>
          <p:nvPr/>
        </p:nvSpPr>
        <p:spPr>
          <a:xfrm>
            <a:off x="571500" y="571500"/>
            <a:ext cx="57300" cy="561900"/>
          </a:xfrm>
          <a:prstGeom prst="rect">
            <a:avLst/>
          </a:prstGeom>
          <a:solidFill>
            <a:srgbClr val="38BDF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mage.png" id="224" name="Google Shape;224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66775" y="1626875"/>
            <a:ext cx="10498200" cy="502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1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11238" y="1765850"/>
            <a:ext cx="10169525" cy="474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E293B"/>
        </a:solidFill>
      </p:bgPr>
    </p:bg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230" name="Google Shape;230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11"/>
          <p:cNvSpPr txBox="1"/>
          <p:nvPr/>
        </p:nvSpPr>
        <p:spPr>
          <a:xfrm>
            <a:off x="571500" y="1208725"/>
            <a:ext cx="110490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Ventana Carátula que se ingresa mediante Nueva Propuesta en Producción: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image.png" id="232" name="Google Shape;232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66775" y="2590800"/>
            <a:ext cx="714375" cy="752475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11"/>
          <p:cNvSpPr txBox="1"/>
          <p:nvPr/>
        </p:nvSpPr>
        <p:spPr>
          <a:xfrm>
            <a:off x="762000" y="571500"/>
            <a:ext cx="11401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-US" sz="3600" u="none" cap="none" strike="noStrike">
                <a:solidFill>
                  <a:srgbClr val="F8FAFC"/>
                </a:solidFill>
                <a:latin typeface="Inter"/>
                <a:ea typeface="Inter"/>
                <a:cs typeface="Inter"/>
                <a:sym typeface="Inter"/>
              </a:rPr>
              <a:t>Nueva Propuesta / Caratula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p11"/>
          <p:cNvSpPr/>
          <p:nvPr/>
        </p:nvSpPr>
        <p:spPr>
          <a:xfrm>
            <a:off x="571500" y="571500"/>
            <a:ext cx="57300" cy="561900"/>
          </a:xfrm>
          <a:prstGeom prst="rect">
            <a:avLst/>
          </a:prstGeom>
          <a:solidFill>
            <a:srgbClr val="38BDF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mage.png" id="235" name="Google Shape;235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81150" y="2063575"/>
            <a:ext cx="9044650" cy="417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11"/>
          <p:cNvPicPr preferRelativeResize="0"/>
          <p:nvPr/>
        </p:nvPicPr>
        <p:blipFill rotWithShape="1">
          <a:blip r:embed="rId6">
            <a:alphaModFix/>
          </a:blip>
          <a:srcRect b="0" l="16621" r="17261" t="0"/>
          <a:stretch/>
        </p:blipFill>
        <p:spPr>
          <a:xfrm>
            <a:off x="1681413" y="2206175"/>
            <a:ext cx="8829174" cy="388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E293B"/>
        </a:solidFill>
      </p:bgPr>
    </p:bg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241" name="Google Shape;241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12"/>
          <p:cNvSpPr txBox="1"/>
          <p:nvPr/>
        </p:nvSpPr>
        <p:spPr>
          <a:xfrm>
            <a:off x="571500" y="1208725"/>
            <a:ext cx="110490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Tab Items accessible después de ingresar y guardar los datos en Carátula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image.png" id="243" name="Google Shape;243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66775" y="2590800"/>
            <a:ext cx="714375" cy="752475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12"/>
          <p:cNvSpPr txBox="1"/>
          <p:nvPr/>
        </p:nvSpPr>
        <p:spPr>
          <a:xfrm>
            <a:off x="762000" y="571500"/>
            <a:ext cx="11401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-US" sz="3600" u="none" cap="none" strike="noStrike">
                <a:solidFill>
                  <a:srgbClr val="F8FAFC"/>
                </a:solidFill>
                <a:latin typeface="Inter"/>
                <a:ea typeface="Inter"/>
                <a:cs typeface="Inter"/>
                <a:sym typeface="Inter"/>
              </a:rPr>
              <a:t>Nueva Propuesta / Items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p12"/>
          <p:cNvSpPr/>
          <p:nvPr/>
        </p:nvSpPr>
        <p:spPr>
          <a:xfrm>
            <a:off x="571500" y="571500"/>
            <a:ext cx="57300" cy="561900"/>
          </a:xfrm>
          <a:prstGeom prst="rect">
            <a:avLst/>
          </a:prstGeom>
          <a:solidFill>
            <a:srgbClr val="38BDF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mage.png" id="246" name="Google Shape;246;p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84988" y="1533262"/>
            <a:ext cx="9222025" cy="497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1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651184" y="1666575"/>
            <a:ext cx="8889630" cy="4712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E293B"/>
        </a:solidFill>
      </p:bgPr>
    </p:bg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252" name="Google Shape;252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13"/>
          <p:cNvSpPr txBox="1"/>
          <p:nvPr/>
        </p:nvSpPr>
        <p:spPr>
          <a:xfrm>
            <a:off x="571500" y="1208725"/>
            <a:ext cx="110490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Tab Items accessible después de ingresar y guardar los datos en Carátula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image.png" id="254" name="Google Shape;254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66775" y="2590800"/>
            <a:ext cx="714375" cy="752475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13"/>
          <p:cNvSpPr txBox="1"/>
          <p:nvPr/>
        </p:nvSpPr>
        <p:spPr>
          <a:xfrm>
            <a:off x="762000" y="571500"/>
            <a:ext cx="11401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-US" sz="3600" u="none" cap="none" strike="noStrike">
                <a:solidFill>
                  <a:srgbClr val="F8FAFC"/>
                </a:solidFill>
                <a:latin typeface="Inter"/>
                <a:ea typeface="Inter"/>
                <a:cs typeface="Inter"/>
                <a:sym typeface="Inter"/>
              </a:rPr>
              <a:t>Nueva Propuesta / Plan de Pago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13"/>
          <p:cNvSpPr/>
          <p:nvPr/>
        </p:nvSpPr>
        <p:spPr>
          <a:xfrm>
            <a:off x="571500" y="571500"/>
            <a:ext cx="57300" cy="561900"/>
          </a:xfrm>
          <a:prstGeom prst="rect">
            <a:avLst/>
          </a:prstGeom>
          <a:solidFill>
            <a:srgbClr val="38BDF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mage.png" id="257" name="Google Shape;257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2125" y="1878775"/>
            <a:ext cx="12032300" cy="422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1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66000" y="1998175"/>
            <a:ext cx="11860001" cy="395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E293B"/>
        </a:solidFill>
      </p:bgPr>
    </p:bg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263" name="Google Shape;263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14"/>
          <p:cNvSpPr txBox="1"/>
          <p:nvPr/>
        </p:nvSpPr>
        <p:spPr>
          <a:xfrm>
            <a:off x="1862850" y="2699300"/>
            <a:ext cx="8466300" cy="5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Arial"/>
              <a:buNone/>
            </a:pPr>
            <a:r>
              <a:rPr b="1" i="0" lang="en-US" sz="3750" u="none" cap="none" strike="noStrike">
                <a:solidFill>
                  <a:srgbClr val="F8FAFC"/>
                </a:solidFill>
                <a:latin typeface="Inter"/>
                <a:ea typeface="Inter"/>
                <a:cs typeface="Inter"/>
                <a:sym typeface="Inter"/>
              </a:rPr>
              <a:t>Especificación de requerimientos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14"/>
          <p:cNvSpPr txBox="1"/>
          <p:nvPr/>
        </p:nvSpPr>
        <p:spPr>
          <a:xfrm>
            <a:off x="1809750" y="3795414"/>
            <a:ext cx="85725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5994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Para </a:t>
            </a:r>
            <a:r>
              <a:rPr lang="en-US" sz="1800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comprender la </a:t>
            </a:r>
            <a:r>
              <a:rPr lang="en-US" sz="1800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visión</a:t>
            </a:r>
            <a:r>
              <a:rPr lang="en-US" sz="1800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 del sistema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6" name="Google Shape;266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02363" y="1193100"/>
            <a:ext cx="987276" cy="987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E293B"/>
        </a:solidFill>
      </p:bgPr>
    </p:bg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15"/>
          <p:cNvSpPr txBox="1"/>
          <p:nvPr/>
        </p:nvSpPr>
        <p:spPr>
          <a:xfrm>
            <a:off x="914425" y="977025"/>
            <a:ext cx="46005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50"/>
              <a:buFont typeface="Arial"/>
              <a:buNone/>
            </a:pPr>
            <a:r>
              <a:rPr b="1" i="0" lang="en-US" sz="3150" u="none" cap="none" strike="noStrike">
                <a:solidFill>
                  <a:srgbClr val="F8FAFC"/>
                </a:solidFill>
                <a:latin typeface="Inter"/>
                <a:ea typeface="Inter"/>
                <a:cs typeface="Inter"/>
                <a:sym typeface="Inter"/>
              </a:rPr>
              <a:t>Documento ERS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15"/>
          <p:cNvSpPr txBox="1"/>
          <p:nvPr/>
        </p:nvSpPr>
        <p:spPr>
          <a:xfrm>
            <a:off x="762000" y="1645150"/>
            <a:ext cx="102540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-US" sz="15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El documento de requerimientos está compuesto por 10 secciones: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p15"/>
          <p:cNvSpPr/>
          <p:nvPr/>
        </p:nvSpPr>
        <p:spPr>
          <a:xfrm>
            <a:off x="647700" y="952500"/>
            <a:ext cx="57300" cy="561900"/>
          </a:xfrm>
          <a:prstGeom prst="rect">
            <a:avLst/>
          </a:prstGeom>
          <a:solidFill>
            <a:srgbClr val="38BDF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mage.png" id="274" name="Google Shape;274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54800" y="2700075"/>
            <a:ext cx="3492550" cy="3233940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15"/>
          <p:cNvSpPr txBox="1"/>
          <p:nvPr/>
        </p:nvSpPr>
        <p:spPr>
          <a:xfrm>
            <a:off x="2524713" y="5133088"/>
            <a:ext cx="24861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Políticas y Regulaciones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image.png" id="276" name="Google Shape;276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22138" y="5152138"/>
            <a:ext cx="209550" cy="219075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15"/>
          <p:cNvSpPr txBox="1"/>
          <p:nvPr/>
        </p:nvSpPr>
        <p:spPr>
          <a:xfrm>
            <a:off x="2524713" y="3206538"/>
            <a:ext cx="24861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Funcionalidades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15"/>
          <p:cNvSpPr txBox="1"/>
          <p:nvPr/>
        </p:nvSpPr>
        <p:spPr>
          <a:xfrm>
            <a:off x="2524713" y="3701838"/>
            <a:ext cx="24861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Restricciones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15"/>
          <p:cNvSpPr txBox="1"/>
          <p:nvPr/>
        </p:nvSpPr>
        <p:spPr>
          <a:xfrm>
            <a:off x="2524713" y="4197138"/>
            <a:ext cx="24861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Interfaces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15"/>
          <p:cNvSpPr txBox="1"/>
          <p:nvPr/>
        </p:nvSpPr>
        <p:spPr>
          <a:xfrm>
            <a:off x="2524713" y="4692438"/>
            <a:ext cx="24861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Roles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image.png" id="281" name="Google Shape;281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22138" y="3225588"/>
            <a:ext cx="209550" cy="2190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282" name="Google Shape;282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22138" y="3720888"/>
            <a:ext cx="209550" cy="2190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283" name="Google Shape;283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22138" y="4216188"/>
            <a:ext cx="209550" cy="2190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284" name="Google Shape;284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22138" y="4711488"/>
            <a:ext cx="209550" cy="2190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285" name="Google Shape;285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50325" y="2700085"/>
            <a:ext cx="3492550" cy="3233940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15"/>
          <p:cNvSpPr txBox="1"/>
          <p:nvPr/>
        </p:nvSpPr>
        <p:spPr>
          <a:xfrm>
            <a:off x="7420238" y="5133100"/>
            <a:ext cx="24861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Criterios de Aceptación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image.png" id="287" name="Google Shape;287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97138" y="5152150"/>
            <a:ext cx="209550" cy="219075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15"/>
          <p:cNvSpPr txBox="1"/>
          <p:nvPr/>
        </p:nvSpPr>
        <p:spPr>
          <a:xfrm>
            <a:off x="7420238" y="3206550"/>
            <a:ext cx="24861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Req. Seguridad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" name="Google Shape;289;p15"/>
          <p:cNvSpPr txBox="1"/>
          <p:nvPr/>
        </p:nvSpPr>
        <p:spPr>
          <a:xfrm>
            <a:off x="7420238" y="3701850"/>
            <a:ext cx="24861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Req. Capacitación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" name="Google Shape;290;p15"/>
          <p:cNvSpPr txBox="1"/>
          <p:nvPr/>
        </p:nvSpPr>
        <p:spPr>
          <a:xfrm>
            <a:off x="7420238" y="4197150"/>
            <a:ext cx="24861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Req. Capacidad y Carga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p15"/>
          <p:cNvSpPr txBox="1"/>
          <p:nvPr/>
        </p:nvSpPr>
        <p:spPr>
          <a:xfrm>
            <a:off x="7420238" y="4692450"/>
            <a:ext cx="24861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Hardware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image.png" id="292" name="Google Shape;292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97138" y="3225600"/>
            <a:ext cx="209550" cy="2190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293" name="Google Shape;293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97138" y="3720900"/>
            <a:ext cx="209550" cy="2190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294" name="Google Shape;294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97138" y="4216200"/>
            <a:ext cx="209550" cy="2190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295" name="Google Shape;295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97138" y="4711500"/>
            <a:ext cx="209550" cy="21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E293B"/>
        </a:solidFill>
      </p:bgPr>
    </p:bg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16"/>
          <p:cNvSpPr txBox="1"/>
          <p:nvPr/>
        </p:nvSpPr>
        <p:spPr>
          <a:xfrm>
            <a:off x="914425" y="977025"/>
            <a:ext cx="46005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50"/>
              <a:buFont typeface="Arial"/>
              <a:buNone/>
            </a:pPr>
            <a:r>
              <a:rPr b="1" i="0" lang="en-US" sz="3150" u="none" cap="none" strike="noStrike">
                <a:solidFill>
                  <a:srgbClr val="F8FAFC"/>
                </a:solidFill>
                <a:latin typeface="Inter"/>
                <a:ea typeface="Inter"/>
                <a:cs typeface="Inter"/>
                <a:sym typeface="Inter"/>
              </a:rPr>
              <a:t>Documento ERS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" name="Google Shape;301;p16"/>
          <p:cNvSpPr txBox="1"/>
          <p:nvPr/>
        </p:nvSpPr>
        <p:spPr>
          <a:xfrm>
            <a:off x="762000" y="1645150"/>
            <a:ext cx="102540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-US" sz="15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Algunos ejemplos de los requerimientos: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" name="Google Shape;302;p16"/>
          <p:cNvSpPr/>
          <p:nvPr/>
        </p:nvSpPr>
        <p:spPr>
          <a:xfrm>
            <a:off x="647700" y="952500"/>
            <a:ext cx="57300" cy="561900"/>
          </a:xfrm>
          <a:prstGeom prst="rect">
            <a:avLst/>
          </a:prstGeom>
          <a:solidFill>
            <a:srgbClr val="38BDF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303" name="Google Shape;303;p16"/>
          <p:cNvGraphicFramePr/>
          <p:nvPr/>
        </p:nvGraphicFramePr>
        <p:xfrm>
          <a:off x="418650" y="2265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{559855E8-7F77-40D5-BDBE-D7502D613710}</a:tableStyleId>
              </a:tblPr>
              <a:tblGrid>
                <a:gridCol w="1049725"/>
                <a:gridCol w="1275600"/>
                <a:gridCol w="1550825"/>
                <a:gridCol w="1328950"/>
                <a:gridCol w="2404875"/>
                <a:gridCol w="1860800"/>
                <a:gridCol w="711000"/>
                <a:gridCol w="1172925"/>
              </a:tblGrid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Nombre del Requerimiento</a:t>
                      </a:r>
                      <a:endParaRPr b="1" i="0" sz="11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8B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Tipo Requerimiento</a:t>
                      </a:r>
                      <a:endParaRPr b="1" i="0" sz="11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8B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Clasificación del Requerimiento</a:t>
                      </a:r>
                      <a:endParaRPr b="1" i="0" sz="11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8B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Actores Relacionados</a:t>
                      </a:r>
                      <a:endParaRPr b="1" i="0" sz="11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8B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[Descripción corta del requerimiento]</a:t>
                      </a:r>
                      <a:endParaRPr b="1" sz="11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8B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Criterio de Aceptación</a:t>
                      </a:r>
                      <a:endParaRPr b="1" sz="11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8B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Estado</a:t>
                      </a:r>
                      <a:endParaRPr b="1" sz="11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8B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Nombre del Requerimiento</a:t>
                      </a:r>
                      <a:endParaRPr b="1" sz="11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8BDF8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RF-01 Registrar Propuesta de Póliza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AF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Funcional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AF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Funcional de sistema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AF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Ejecutivo de cuenta, Gestor, Socio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AF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Permitir crear una propuesta de póliza con datos de cliente, ramo, tipo, vigencia, moneda, comisiones y compañía.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AF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El sistema debe guardar correctamente la propuesta y asignarle un número correlativo único.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AF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Aprobado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AF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RF-01 Registrar Propuesta de Póliza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AF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RF-03 Generar Número Correlativo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Funcional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Funcional de sistema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Sistema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Asignar automáticamente un número de propuesta consecutivo al guardar un nuevo registro.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Cada propuesta registrada debe tener un número único y correlativo.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Aprobado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RF-03 Generar Número Correlativo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RNF-01 Usabilidad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 Funcional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 funcional de producto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Usuario del sistema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Las pantallas deben ser claras, con campos identificados y ordenados para facilitar el ingreso de información.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El usuario puede completar una propuesta sin asistencia externa.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Aprobado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RNF-01 Usabilidad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RNF-06 Confiabilidad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 Funcional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 funcional de sistema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Sistema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Validar información automáticamente (RUT, fechas, campos obligatorios).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Los errores deben mostrarse claramente antes de guardar.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Aprobado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RNF-06 Confiabilidad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E293B"/>
        </a:solidFill>
      </p:bgPr>
    </p:bg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308" name="Google Shape;308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309" name="Google Shape;309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55425" y="1481675"/>
            <a:ext cx="3849676" cy="5337950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17"/>
          <p:cNvSpPr txBox="1"/>
          <p:nvPr/>
        </p:nvSpPr>
        <p:spPr>
          <a:xfrm>
            <a:off x="571500" y="2024062"/>
            <a:ext cx="55008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en-US" sz="2100" u="none" cap="none" strike="noStrike">
                <a:solidFill>
                  <a:srgbClr val="38BDF8"/>
                </a:solidFill>
                <a:latin typeface="Inter"/>
                <a:ea typeface="Inter"/>
                <a:cs typeface="Inter"/>
                <a:sym typeface="Inter"/>
              </a:rPr>
              <a:t>Entregables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17"/>
          <p:cNvSpPr txBox="1"/>
          <p:nvPr/>
        </p:nvSpPr>
        <p:spPr>
          <a:xfrm>
            <a:off x="571500" y="2538412"/>
            <a:ext cx="52389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El valor generado corresponde a un documento de especificación de requerimientos, planilla de requerimientos, modelo 4+1 y la aplicación.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" name="Google Shape;312;p17"/>
          <p:cNvSpPr txBox="1"/>
          <p:nvPr/>
        </p:nvSpPr>
        <p:spPr>
          <a:xfrm>
            <a:off x="571500" y="3595687"/>
            <a:ext cx="5500687" cy="3238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en-US" sz="2100" u="none" cap="none" strike="noStrike">
                <a:solidFill>
                  <a:srgbClr val="38BDF8"/>
                </a:solidFill>
                <a:latin typeface="Inter"/>
                <a:ea typeface="Inter"/>
                <a:cs typeface="Inter"/>
                <a:sym typeface="Inter"/>
              </a:rPr>
              <a:t>Utilidad del Módulo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" name="Google Shape;313;p17"/>
          <p:cNvSpPr txBox="1"/>
          <p:nvPr/>
        </p:nvSpPr>
        <p:spPr>
          <a:xfrm>
            <a:off x="571500" y="4110037"/>
            <a:ext cx="5238900" cy="17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Aunque la utilidad funcional inmediata es limitada debido a las asunciones de negocio obligadas y la falta, el módulo sirve como una </a:t>
            </a:r>
            <a:r>
              <a:rPr b="1" i="0" lang="en-US" sz="15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Prueba de Concepto (PoC)</a:t>
            </a:r>
            <a:r>
              <a:rPr b="0" i="0" lang="en-US" sz="15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 sólida de cómo debería verse y comportarse la versión moderna del sistema.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" name="Google Shape;314;p17"/>
          <p:cNvSpPr txBox="1"/>
          <p:nvPr/>
        </p:nvSpPr>
        <p:spPr>
          <a:xfrm>
            <a:off x="762000" y="571500"/>
            <a:ext cx="11401425" cy="5619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-US" sz="3600" u="none" cap="none" strike="noStrike">
                <a:solidFill>
                  <a:srgbClr val="F8FAFC"/>
                </a:solidFill>
                <a:latin typeface="Inter"/>
                <a:ea typeface="Inter"/>
                <a:cs typeface="Inter"/>
                <a:sym typeface="Inter"/>
              </a:rPr>
              <a:t>Resultado: Módulo "Nueva Propuesta"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17"/>
          <p:cNvSpPr/>
          <p:nvPr/>
        </p:nvSpPr>
        <p:spPr>
          <a:xfrm>
            <a:off x="571500" y="571500"/>
            <a:ext cx="57150" cy="561975"/>
          </a:xfrm>
          <a:prstGeom prst="rect">
            <a:avLst/>
          </a:prstGeom>
          <a:solidFill>
            <a:srgbClr val="38BDF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6" name="Google Shape;316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445900" y="1574275"/>
            <a:ext cx="3661900" cy="51911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E293B"/>
        </a:solidFill>
      </p:bgPr>
    </p:bg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321" name="Google Shape;321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20"/>
          <p:cNvSpPr txBox="1"/>
          <p:nvPr/>
        </p:nvSpPr>
        <p:spPr>
          <a:xfrm>
            <a:off x="440531" y="2903190"/>
            <a:ext cx="5500687" cy="12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0"/>
              <a:buFont typeface="Arial"/>
              <a:buNone/>
            </a:pPr>
            <a:r>
              <a:rPr b="1" i="0" lang="en-US" sz="9000" u="none" cap="none" strike="noStrike">
                <a:solidFill>
                  <a:srgbClr val="F8FAFC"/>
                </a:solidFill>
                <a:latin typeface="Inter"/>
                <a:ea typeface="Inter"/>
                <a:cs typeface="Inter"/>
                <a:sym typeface="Inter"/>
              </a:rPr>
              <a:t>DOCS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20"/>
          <p:cNvSpPr txBox="1"/>
          <p:nvPr/>
        </p:nvSpPr>
        <p:spPr>
          <a:xfrm>
            <a:off x="571500" y="4389090"/>
            <a:ext cx="5238750" cy="3656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5994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38BDF8"/>
                </a:solidFill>
                <a:latin typeface="Inter"/>
                <a:ea typeface="Inter"/>
                <a:cs typeface="Inter"/>
                <a:sym typeface="Inter"/>
              </a:rPr>
              <a:t>Base Documental Establecida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" name="Google Shape;324;p20"/>
          <p:cNvSpPr txBox="1"/>
          <p:nvPr/>
        </p:nvSpPr>
        <p:spPr>
          <a:xfrm>
            <a:off x="6381750" y="2562225"/>
            <a:ext cx="5500687" cy="3238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en-US" sz="2100" u="none" cap="none" strike="noStrike">
                <a:solidFill>
                  <a:srgbClr val="38BDF8"/>
                </a:solidFill>
                <a:latin typeface="Inter"/>
                <a:ea typeface="Inter"/>
                <a:cs typeface="Inter"/>
                <a:sym typeface="Inter"/>
              </a:rPr>
              <a:t>Impacto en Broker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" name="Google Shape;325;p20"/>
          <p:cNvSpPr txBox="1"/>
          <p:nvPr/>
        </p:nvSpPr>
        <p:spPr>
          <a:xfrm>
            <a:off x="6381750" y="3076575"/>
            <a:ext cx="5238900" cy="17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Con los requerimientos bien establecidos y un módulo base, Broker tiene ahora un punto de partida excelente para dejar de depender de un solo desarrollador y contar con la documentación pertinente del sistema, además de migrar hacia tecnologías de punta.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20"/>
          <p:cNvSpPr txBox="1"/>
          <p:nvPr/>
        </p:nvSpPr>
        <p:spPr>
          <a:xfrm>
            <a:off x="6381750" y="4886650"/>
            <a:ext cx="52389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El sistema ahora es mantenible, escalable y comprensible para futuros equipos de desarrollo.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20"/>
          <p:cNvSpPr txBox="1"/>
          <p:nvPr/>
        </p:nvSpPr>
        <p:spPr>
          <a:xfrm>
            <a:off x="762000" y="571500"/>
            <a:ext cx="11401425" cy="5619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-US" sz="3600" u="none" cap="none" strike="noStrike">
                <a:solidFill>
                  <a:srgbClr val="F8FAFC"/>
                </a:solidFill>
                <a:latin typeface="Inter"/>
                <a:ea typeface="Inter"/>
                <a:cs typeface="Inter"/>
                <a:sym typeface="Inter"/>
              </a:rPr>
              <a:t>Valor Entregado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" name="Google Shape;328;p20"/>
          <p:cNvSpPr/>
          <p:nvPr/>
        </p:nvSpPr>
        <p:spPr>
          <a:xfrm>
            <a:off x="571500" y="571500"/>
            <a:ext cx="57150" cy="561975"/>
          </a:xfrm>
          <a:prstGeom prst="rect">
            <a:avLst/>
          </a:prstGeom>
          <a:solidFill>
            <a:srgbClr val="38BDF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E293B"/>
        </a:solidFill>
      </p:bgPr>
    </p:bg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333" name="Google Shape;333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41700" y="990600"/>
            <a:ext cx="4876800" cy="4876800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21"/>
          <p:cNvSpPr txBox="1"/>
          <p:nvPr/>
        </p:nvSpPr>
        <p:spPr>
          <a:xfrm>
            <a:off x="1265700" y="2505450"/>
            <a:ext cx="96606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i="0" lang="en-US" sz="6000" u="none" cap="none" strike="noStrike">
                <a:solidFill>
                  <a:srgbClr val="F8FAFC"/>
                </a:solidFill>
                <a:latin typeface="Inter"/>
                <a:ea typeface="Inter"/>
                <a:cs typeface="Inter"/>
                <a:sym typeface="Inter"/>
              </a:rPr>
              <a:t>A continuación </a:t>
            </a:r>
            <a:endParaRPr b="1" i="0" sz="6000" u="none" cap="none" strike="noStrike">
              <a:solidFill>
                <a:srgbClr val="F8FAFC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457200" lvl="0" marL="457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i="0" lang="en-US" sz="6000" u="none" cap="none" strike="noStrike">
                <a:solidFill>
                  <a:srgbClr val="F8FAFC"/>
                </a:solidFill>
                <a:latin typeface="Inter"/>
                <a:ea typeface="Inter"/>
                <a:cs typeface="Inter"/>
                <a:sym typeface="Inter"/>
              </a:rPr>
              <a:t>el Demo</a:t>
            </a:r>
            <a:endParaRPr b="1" i="0" sz="6000" u="none" cap="none" strike="noStrike">
              <a:solidFill>
                <a:srgbClr val="F8FAFC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E293B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94" name="Google Shape;94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95" name="Google Shape;95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81750" y="1757362"/>
            <a:ext cx="5238750" cy="428625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2"/>
          <p:cNvSpPr txBox="1"/>
          <p:nvPr/>
        </p:nvSpPr>
        <p:spPr>
          <a:xfrm>
            <a:off x="571500" y="1543050"/>
            <a:ext cx="5500687" cy="3238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en-US" sz="2100" u="none" cap="none" strike="noStrike">
                <a:solidFill>
                  <a:srgbClr val="38BDF8"/>
                </a:solidFill>
                <a:latin typeface="Inter"/>
                <a:ea typeface="Inter"/>
                <a:cs typeface="Inter"/>
                <a:sym typeface="Inter"/>
              </a:rPr>
              <a:t>El Cliente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2"/>
          <p:cNvSpPr txBox="1"/>
          <p:nvPr/>
        </p:nvSpPr>
        <p:spPr>
          <a:xfrm>
            <a:off x="571500" y="2009775"/>
            <a:ext cx="52389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-US" sz="15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Broker</a:t>
            </a:r>
            <a:r>
              <a:rPr b="0" i="0" lang="en-US" sz="15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 es una empresa de desarrollo de software en Santiago, Chile, especializada en soluciones para el mercado de seguros.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2"/>
          <p:cNvSpPr txBox="1"/>
          <p:nvPr/>
        </p:nvSpPr>
        <p:spPr>
          <a:xfrm>
            <a:off x="571500" y="3157538"/>
            <a:ext cx="55008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en-US" sz="2100" u="none" cap="none" strike="noStrike">
                <a:solidFill>
                  <a:srgbClr val="38BDF8"/>
                </a:solidFill>
                <a:latin typeface="Inter"/>
                <a:ea typeface="Inter"/>
                <a:cs typeface="Inter"/>
                <a:sym typeface="Inter"/>
              </a:rPr>
              <a:t>El Sistema Actual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2"/>
          <p:cNvSpPr txBox="1"/>
          <p:nvPr/>
        </p:nvSpPr>
        <p:spPr>
          <a:xfrm>
            <a:off x="571500" y="3629025"/>
            <a:ext cx="523875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Hace más de una década, crearon un sistema core para reemplazar planillas Excel y gestionar pólizas. Este sistema es crítico para la operación diaria de sus clientes.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2"/>
          <p:cNvSpPr txBox="1"/>
          <p:nvPr/>
        </p:nvSpPr>
        <p:spPr>
          <a:xfrm>
            <a:off x="571500" y="4991100"/>
            <a:ext cx="5500687" cy="3238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en-US" sz="2100" u="none" cap="none" strike="noStrike">
                <a:solidFill>
                  <a:srgbClr val="38BDF8"/>
                </a:solidFill>
                <a:latin typeface="Inter"/>
                <a:ea typeface="Inter"/>
                <a:cs typeface="Inter"/>
                <a:sym typeface="Inter"/>
              </a:rPr>
              <a:t>El Desafío de Negocio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2"/>
          <p:cNvSpPr txBox="1"/>
          <p:nvPr/>
        </p:nvSpPr>
        <p:spPr>
          <a:xfrm>
            <a:off x="571500" y="5457825"/>
            <a:ext cx="52389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La dependencia de sistemas antiguos frena la innovación y aumenta el riesgo operacional.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image.png" id="102" name="Google Shape;102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91275" y="1766887"/>
            <a:ext cx="5219700" cy="426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2"/>
          <p:cNvSpPr txBox="1"/>
          <p:nvPr/>
        </p:nvSpPr>
        <p:spPr>
          <a:xfrm>
            <a:off x="762000" y="571500"/>
            <a:ext cx="11401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-US" sz="3600" u="none" cap="none" strike="noStrike">
                <a:solidFill>
                  <a:srgbClr val="F8FAFC"/>
                </a:solidFill>
                <a:latin typeface="Inter"/>
                <a:ea typeface="Inter"/>
                <a:cs typeface="Inter"/>
                <a:sym typeface="Inter"/>
              </a:rPr>
              <a:t>Contexto: Empresa Broker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"/>
          <p:cNvSpPr/>
          <p:nvPr/>
        </p:nvSpPr>
        <p:spPr>
          <a:xfrm>
            <a:off x="571500" y="571500"/>
            <a:ext cx="57150" cy="561975"/>
          </a:xfrm>
          <a:prstGeom prst="rect">
            <a:avLst/>
          </a:prstGeom>
          <a:solidFill>
            <a:srgbClr val="38BDF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E293B"/>
        </a:solid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109" name="Google Shape;109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3"/>
          <p:cNvSpPr txBox="1"/>
          <p:nvPr/>
        </p:nvSpPr>
        <p:spPr>
          <a:xfrm>
            <a:off x="952500" y="762000"/>
            <a:ext cx="46005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50"/>
              <a:buFont typeface="Arial"/>
              <a:buNone/>
            </a:pPr>
            <a:r>
              <a:rPr b="1" i="0" lang="en-US" sz="3150" u="none" cap="none" strike="noStrike">
                <a:solidFill>
                  <a:srgbClr val="F8FAFC"/>
                </a:solidFill>
                <a:latin typeface="Inter"/>
                <a:ea typeface="Inter"/>
                <a:cs typeface="Inter"/>
                <a:sym typeface="Inter"/>
              </a:rPr>
              <a:t>La Problemática: </a:t>
            </a:r>
            <a:endParaRPr b="1" i="0" sz="3150" u="none" cap="none" strike="noStrike">
              <a:solidFill>
                <a:srgbClr val="F8FAFC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50"/>
              <a:buFont typeface="Arial"/>
              <a:buNone/>
            </a:pPr>
            <a:r>
              <a:rPr b="1" i="0" lang="en-US" sz="3150" u="none" cap="none" strike="noStrike">
                <a:solidFill>
                  <a:srgbClr val="F8FAFC"/>
                </a:solidFill>
                <a:latin typeface="Inter"/>
                <a:ea typeface="Inter"/>
                <a:cs typeface="Inter"/>
                <a:sym typeface="Inter"/>
              </a:rPr>
              <a:t>"Caja Negra"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3"/>
          <p:cNvSpPr/>
          <p:nvPr/>
        </p:nvSpPr>
        <p:spPr>
          <a:xfrm>
            <a:off x="762000" y="762000"/>
            <a:ext cx="57150" cy="971550"/>
          </a:xfrm>
          <a:prstGeom prst="rect">
            <a:avLst/>
          </a:prstGeom>
          <a:solidFill>
            <a:srgbClr val="38BDF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mage.png" id="112" name="Google Shape;112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3"/>
          <p:cNvSpPr txBox="1"/>
          <p:nvPr/>
        </p:nvSpPr>
        <p:spPr>
          <a:xfrm>
            <a:off x="762000" y="2209800"/>
            <a:ext cx="45720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-US" sz="15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Pérdida de Conocimiento:</a:t>
            </a:r>
            <a:r>
              <a:rPr b="0" i="0" lang="en-US" sz="15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 El desarrollador que conocía el sistema a fondo abandonó la empresa.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3"/>
          <p:cNvSpPr txBox="1"/>
          <p:nvPr/>
        </p:nvSpPr>
        <p:spPr>
          <a:xfrm>
            <a:off x="761988" y="3170100"/>
            <a:ext cx="45720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-US" sz="15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Problemas Técnicos: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3"/>
          <p:cNvSpPr txBox="1"/>
          <p:nvPr/>
        </p:nvSpPr>
        <p:spPr>
          <a:xfrm>
            <a:off x="762000" y="5109375"/>
            <a:ext cx="45720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Broker solicitó una migración urgente a una plataforma moderna con documentación explícita.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3"/>
          <p:cNvSpPr txBox="1"/>
          <p:nvPr/>
        </p:nvSpPr>
        <p:spPr>
          <a:xfrm>
            <a:off x="1095325" y="3585375"/>
            <a:ext cx="42387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Ausencia total de documentación.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3"/>
          <p:cNvSpPr txBox="1"/>
          <p:nvPr/>
        </p:nvSpPr>
        <p:spPr>
          <a:xfrm>
            <a:off x="1095325" y="4080675"/>
            <a:ext cx="42387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Modelo de base de datos desconocido.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3"/>
          <p:cNvSpPr txBox="1"/>
          <p:nvPr/>
        </p:nvSpPr>
        <p:spPr>
          <a:xfrm>
            <a:off x="1095325" y="4575975"/>
            <a:ext cx="42387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Reglas de negocio no escritas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image.png" id="119" name="Google Shape;119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61950" y="3623475"/>
            <a:ext cx="209550" cy="2190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120" name="Google Shape;120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61950" y="4118775"/>
            <a:ext cx="209550" cy="2190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121" name="Google Shape;121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61950" y="4614075"/>
            <a:ext cx="209550" cy="21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E293B"/>
        </a:solid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126" name="Google Shape;126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127" name="Google Shape;127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1500" y="1514475"/>
            <a:ext cx="3492550" cy="49328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128" name="Google Shape;128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349800" y="1514475"/>
            <a:ext cx="3492550" cy="49328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129" name="Google Shape;129;p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128100" y="1514475"/>
            <a:ext cx="3492550" cy="49328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130" name="Google Shape;130;p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66775" y="1809750"/>
            <a:ext cx="666750" cy="752475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4"/>
          <p:cNvSpPr txBox="1"/>
          <p:nvPr/>
        </p:nvSpPr>
        <p:spPr>
          <a:xfrm>
            <a:off x="866775" y="2752725"/>
            <a:ext cx="2410301" cy="3238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en-US" sz="2100" u="none" cap="none" strike="noStrike">
                <a:solidFill>
                  <a:srgbClr val="38BDF8"/>
                </a:solidFill>
                <a:latin typeface="Inter"/>
                <a:ea typeface="Inter"/>
                <a:cs typeface="Inter"/>
                <a:sym typeface="Inter"/>
              </a:rPr>
              <a:t>Ingeniería Inversa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4"/>
          <p:cNvSpPr txBox="1"/>
          <p:nvPr/>
        </p:nvSpPr>
        <p:spPr>
          <a:xfrm>
            <a:off x="866775" y="3409950"/>
            <a:ext cx="2901900" cy="20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Analizar el manual del sistema existente para definir y documentar formalmente los requerimientos funcionales y no funcionales que actualmente están ocultos en el código.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image.png" id="133" name="Google Shape;133;p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645074" y="1809750"/>
            <a:ext cx="619125" cy="752475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4"/>
          <p:cNvSpPr txBox="1"/>
          <p:nvPr/>
        </p:nvSpPr>
        <p:spPr>
          <a:xfrm>
            <a:off x="4645074" y="2752725"/>
            <a:ext cx="2600325" cy="3238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en-US" sz="2100" u="none" cap="none" strike="noStrike">
                <a:solidFill>
                  <a:srgbClr val="38BDF8"/>
                </a:solidFill>
                <a:latin typeface="Inter"/>
                <a:ea typeface="Inter"/>
                <a:cs typeface="Inter"/>
                <a:sym typeface="Inter"/>
              </a:rPr>
              <a:t>Modelado de Datos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4"/>
          <p:cNvSpPr txBox="1"/>
          <p:nvPr/>
        </p:nvSpPr>
        <p:spPr>
          <a:xfrm>
            <a:off x="4645075" y="3409950"/>
            <a:ext cx="2901900" cy="281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Construir un Modelo Entidad-Relación (MER) que refleje la estructura de datos real utilizada por Broker a partir del entendimiento del sistema mediante el manual, permitiendo futuras migraciones.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image.png" id="136" name="Google Shape;136;p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8423374" y="1809750"/>
            <a:ext cx="762000" cy="752475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4"/>
          <p:cNvSpPr txBox="1"/>
          <p:nvPr/>
        </p:nvSpPr>
        <p:spPr>
          <a:xfrm>
            <a:off x="8423374" y="2752725"/>
            <a:ext cx="2590323" cy="3238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en-US" sz="2100" u="none" cap="none" strike="noStrike">
                <a:solidFill>
                  <a:srgbClr val="38BDF8"/>
                </a:solidFill>
                <a:latin typeface="Inter"/>
                <a:ea typeface="Inter"/>
                <a:cs typeface="Inter"/>
                <a:sym typeface="Inter"/>
              </a:rPr>
              <a:t>Recreación Módulo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4"/>
          <p:cNvSpPr txBox="1"/>
          <p:nvPr/>
        </p:nvSpPr>
        <p:spPr>
          <a:xfrm>
            <a:off x="8423375" y="3409950"/>
            <a:ext cx="2901900" cy="17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Desarrollar el módulo "Nueva Propuesta" desde cero, validando la documentación generada y estableciendo una base tecnológica moderna.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image.png" id="139" name="Google Shape;139;p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009650" y="1990725"/>
            <a:ext cx="3810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140" name="Google Shape;140;p4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4787949" y="1990725"/>
            <a:ext cx="333375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141" name="Google Shape;141;p4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8566249" y="1990725"/>
            <a:ext cx="476250" cy="381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4"/>
          <p:cNvSpPr txBox="1"/>
          <p:nvPr/>
        </p:nvSpPr>
        <p:spPr>
          <a:xfrm>
            <a:off x="762000" y="571500"/>
            <a:ext cx="11401425" cy="5619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-US" sz="3600" u="none" cap="none" strike="noStrike">
                <a:solidFill>
                  <a:srgbClr val="F8FAFC"/>
                </a:solidFill>
                <a:latin typeface="Inter"/>
                <a:ea typeface="Inter"/>
                <a:cs typeface="Inter"/>
                <a:sym typeface="Inter"/>
              </a:rPr>
              <a:t>Objetivos del Proyecto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4"/>
          <p:cNvSpPr/>
          <p:nvPr/>
        </p:nvSpPr>
        <p:spPr>
          <a:xfrm>
            <a:off x="571500" y="571500"/>
            <a:ext cx="57150" cy="561975"/>
          </a:xfrm>
          <a:prstGeom prst="rect">
            <a:avLst/>
          </a:prstGeom>
          <a:solidFill>
            <a:srgbClr val="38BDF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E293B"/>
        </a:solidFill>
      </p:bgPr>
    </p:bg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148" name="Google Shape;148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149" name="Google Shape;149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81750" y="1757362"/>
            <a:ext cx="5238750" cy="428625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5"/>
          <p:cNvSpPr txBox="1"/>
          <p:nvPr/>
        </p:nvSpPr>
        <p:spPr>
          <a:xfrm>
            <a:off x="607225" y="1634162"/>
            <a:ext cx="55008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en-US" sz="2100" u="none" cap="none" strike="noStrike">
                <a:solidFill>
                  <a:srgbClr val="38BDF8"/>
                </a:solidFill>
                <a:latin typeface="Inter"/>
                <a:ea typeface="Inter"/>
                <a:cs typeface="Inter"/>
                <a:sym typeface="Inter"/>
              </a:rPr>
              <a:t>Enfoque Ágil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5"/>
          <p:cNvSpPr txBox="1"/>
          <p:nvPr/>
        </p:nvSpPr>
        <p:spPr>
          <a:xfrm>
            <a:off x="571500" y="2024850"/>
            <a:ext cx="52389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Se implementó una metodología ágil basada en </a:t>
            </a:r>
            <a:r>
              <a:rPr b="1" i="0" lang="en-US" sz="15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Sprints</a:t>
            </a:r>
            <a:r>
              <a:rPr b="0" i="0" lang="en-US" sz="15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. Esto fue crucial para mantener la independencia del equipo frente a la falta de disponibilidad del cliente.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image.png" id="152" name="Google Shape;152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91275" y="1766887"/>
            <a:ext cx="5219700" cy="426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5"/>
          <p:cNvSpPr txBox="1"/>
          <p:nvPr/>
        </p:nvSpPr>
        <p:spPr>
          <a:xfrm>
            <a:off x="904950" y="3314787"/>
            <a:ext cx="49053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-US" sz="15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Sprints de 2 semanas:</a:t>
            </a:r>
            <a:r>
              <a:rPr b="0" i="0" lang="en-US" sz="15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 Iteraciones rápidas para levantar información y programar.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5"/>
          <p:cNvSpPr txBox="1"/>
          <p:nvPr/>
        </p:nvSpPr>
        <p:spPr>
          <a:xfrm>
            <a:off x="904950" y="4114887"/>
            <a:ext cx="49053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-US" sz="15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Reuniones Diarias:</a:t>
            </a:r>
            <a:r>
              <a:rPr b="0" i="0" lang="en-US" sz="15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 Revisión de avances y reestructuración de mantenedores.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5"/>
          <p:cNvSpPr txBox="1"/>
          <p:nvPr/>
        </p:nvSpPr>
        <p:spPr>
          <a:xfrm>
            <a:off x="904950" y="4914987"/>
            <a:ext cx="49053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-US" sz="15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Adaptabilidad:</a:t>
            </a:r>
            <a:r>
              <a:rPr b="0" i="0" lang="en-US" sz="15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 Ajustes constantes  a causa del poco conocimiento con respecto a las reglas de negocio.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5"/>
          <p:cNvSpPr txBox="1"/>
          <p:nvPr/>
        </p:nvSpPr>
        <p:spPr>
          <a:xfrm>
            <a:off x="762000" y="571500"/>
            <a:ext cx="11401425" cy="5619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-US" sz="3600" u="none" cap="none" strike="noStrike">
                <a:solidFill>
                  <a:srgbClr val="F8FAFC"/>
                </a:solidFill>
                <a:latin typeface="Inter"/>
                <a:ea typeface="Inter"/>
                <a:cs typeface="Inter"/>
                <a:sym typeface="Inter"/>
              </a:rPr>
              <a:t>Metodología de Trabajo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5"/>
          <p:cNvSpPr/>
          <p:nvPr/>
        </p:nvSpPr>
        <p:spPr>
          <a:xfrm>
            <a:off x="571500" y="571500"/>
            <a:ext cx="57150" cy="561975"/>
          </a:xfrm>
          <a:prstGeom prst="rect">
            <a:avLst/>
          </a:prstGeom>
          <a:solidFill>
            <a:srgbClr val="38BDF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mage.png" id="158" name="Google Shape;158;p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71575" y="3352887"/>
            <a:ext cx="209550" cy="2190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159" name="Google Shape;159;p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71575" y="4152987"/>
            <a:ext cx="209550" cy="2190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160" name="Google Shape;160;p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71575" y="4953087"/>
            <a:ext cx="209550" cy="21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E293B"/>
        </a:solidFill>
      </p:bgPr>
    </p:bg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165" name="Google Shape;165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166" name="Google Shape;166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1500" y="3289881"/>
            <a:ext cx="2430660" cy="201988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167" name="Google Shape;167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444180" y="3148150"/>
            <a:ext cx="2430660" cy="23033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168" name="Google Shape;168;p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316859" y="3148150"/>
            <a:ext cx="2430660" cy="23033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169" name="Google Shape;169;p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189540" y="3289881"/>
            <a:ext cx="2430660" cy="2019887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6"/>
          <p:cNvSpPr txBox="1"/>
          <p:nvPr/>
        </p:nvSpPr>
        <p:spPr>
          <a:xfrm>
            <a:off x="730760" y="3479601"/>
            <a:ext cx="2112138" cy="2476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rPr b="1" i="0" lang="en-US" sz="1650" u="none" cap="none" strike="noStrike">
                <a:solidFill>
                  <a:srgbClr val="38BDF8"/>
                </a:solidFill>
                <a:latin typeface="Inter"/>
                <a:ea typeface="Inter"/>
                <a:cs typeface="Inter"/>
                <a:sym typeface="Inter"/>
              </a:rPr>
              <a:t>1. Definición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6"/>
          <p:cNvSpPr txBox="1"/>
          <p:nvPr/>
        </p:nvSpPr>
        <p:spPr>
          <a:xfrm>
            <a:off x="781050" y="3822501"/>
            <a:ext cx="2011560" cy="9751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Brainstorming, evaluación de factibilidad y definición del alcance del proyecto y objetivos de éxito.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6"/>
          <p:cNvSpPr txBox="1"/>
          <p:nvPr/>
        </p:nvSpPr>
        <p:spPr>
          <a:xfrm>
            <a:off x="3603441" y="3357711"/>
            <a:ext cx="2112138" cy="2476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rPr b="1" i="0" lang="en-US" sz="1650" u="none" cap="none" strike="noStrike">
                <a:solidFill>
                  <a:srgbClr val="38BDF8"/>
                </a:solidFill>
                <a:latin typeface="Inter"/>
                <a:ea typeface="Inter"/>
                <a:cs typeface="Inter"/>
                <a:sym typeface="Inter"/>
              </a:rPr>
              <a:t>2. Arquitectura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6"/>
          <p:cNvSpPr txBox="1"/>
          <p:nvPr/>
        </p:nvSpPr>
        <p:spPr>
          <a:xfrm>
            <a:off x="3653730" y="3700611"/>
            <a:ext cx="20115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Diseño de la arquitectura de software y creación del documento de especificación de requerimientos (ERS), Modelos 4+1.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6"/>
          <p:cNvSpPr txBox="1"/>
          <p:nvPr/>
        </p:nvSpPr>
        <p:spPr>
          <a:xfrm>
            <a:off x="6476121" y="3357711"/>
            <a:ext cx="2112138" cy="2476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rPr b="1" i="0" lang="en-US" sz="1650" u="none" cap="none" strike="noStrike">
                <a:solidFill>
                  <a:srgbClr val="38BDF8"/>
                </a:solidFill>
                <a:latin typeface="Inter"/>
                <a:ea typeface="Inter"/>
                <a:cs typeface="Inter"/>
                <a:sym typeface="Inter"/>
              </a:rPr>
              <a:t>3. Programación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6"/>
          <p:cNvSpPr txBox="1"/>
          <p:nvPr/>
        </p:nvSpPr>
        <p:spPr>
          <a:xfrm>
            <a:off x="6526410" y="3700611"/>
            <a:ext cx="2011500" cy="12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Codificación intensiva del módulo "Nueva Propuesta" y mantenedores relacionados, incluyendo UI.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6"/>
          <p:cNvSpPr txBox="1"/>
          <p:nvPr/>
        </p:nvSpPr>
        <p:spPr>
          <a:xfrm>
            <a:off x="9348802" y="3479601"/>
            <a:ext cx="2112138" cy="2476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rPr b="1" i="0" lang="en-US" sz="1650" u="none" cap="none" strike="noStrike">
                <a:solidFill>
                  <a:srgbClr val="38BDF8"/>
                </a:solidFill>
                <a:latin typeface="Inter"/>
                <a:ea typeface="Inter"/>
                <a:cs typeface="Inter"/>
                <a:sym typeface="Inter"/>
              </a:rPr>
              <a:t>4. Entrega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6"/>
          <p:cNvSpPr txBox="1"/>
          <p:nvPr/>
        </p:nvSpPr>
        <p:spPr>
          <a:xfrm>
            <a:off x="9399091" y="3822501"/>
            <a:ext cx="2011500" cy="10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Consolidación de evidencias, diagramas y el módulo final funcional para el cliente.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6"/>
          <p:cNvSpPr txBox="1"/>
          <p:nvPr/>
        </p:nvSpPr>
        <p:spPr>
          <a:xfrm>
            <a:off x="762000" y="571500"/>
            <a:ext cx="11401500" cy="5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-US" sz="3600" u="none" cap="none" strike="noStrike">
                <a:solidFill>
                  <a:srgbClr val="F8FAFC"/>
                </a:solidFill>
                <a:latin typeface="Inter"/>
                <a:ea typeface="Inter"/>
                <a:cs typeface="Inter"/>
                <a:sym typeface="Inter"/>
              </a:rPr>
              <a:t>Etapas de Desarrollo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6"/>
          <p:cNvSpPr/>
          <p:nvPr/>
        </p:nvSpPr>
        <p:spPr>
          <a:xfrm>
            <a:off x="571500" y="571500"/>
            <a:ext cx="57150" cy="561975"/>
          </a:xfrm>
          <a:prstGeom prst="rect">
            <a:avLst/>
          </a:prstGeom>
          <a:solidFill>
            <a:srgbClr val="38BDF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E293B"/>
        </a:solidFill>
      </p:bgPr>
    </p:bg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184" name="Google Shape;184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185" name="Google Shape;185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10250" y="1457027"/>
            <a:ext cx="571500" cy="571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7"/>
          <p:cNvSpPr txBox="1"/>
          <p:nvPr/>
        </p:nvSpPr>
        <p:spPr>
          <a:xfrm>
            <a:off x="2970609" y="2709564"/>
            <a:ext cx="6250800" cy="5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Arial"/>
              <a:buNone/>
            </a:pPr>
            <a:r>
              <a:rPr b="1" i="0" lang="en-US" sz="3750" u="none" cap="none" strike="noStrike">
                <a:solidFill>
                  <a:srgbClr val="F8FAFC"/>
                </a:solidFill>
                <a:latin typeface="Inter"/>
                <a:ea typeface="Inter"/>
                <a:cs typeface="Inter"/>
                <a:sym typeface="Inter"/>
              </a:rPr>
              <a:t>Sistema Actual de Broker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7"/>
          <p:cNvSpPr txBox="1"/>
          <p:nvPr/>
        </p:nvSpPr>
        <p:spPr>
          <a:xfrm>
            <a:off x="1809750" y="3795414"/>
            <a:ext cx="8572500" cy="7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5994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Para tener una visión más clara del sistema a continuación se mostraran las vistas principales del módulo original.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8" name="Google Shape;188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96563" y="1143338"/>
            <a:ext cx="1198874" cy="1198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E293B"/>
        </a:solidFill>
      </p:bgPr>
    </p:bg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193" name="Google Shape;193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8"/>
          <p:cNvSpPr txBox="1"/>
          <p:nvPr/>
        </p:nvSpPr>
        <p:spPr>
          <a:xfrm>
            <a:off x="571500" y="1208725"/>
            <a:ext cx="110490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La barra del menú principal de Maestros: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image.png" id="195" name="Google Shape;195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66775" y="2590800"/>
            <a:ext cx="714375" cy="752475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8"/>
          <p:cNvSpPr txBox="1"/>
          <p:nvPr/>
        </p:nvSpPr>
        <p:spPr>
          <a:xfrm>
            <a:off x="762000" y="571500"/>
            <a:ext cx="11401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-US" sz="3600" u="none" cap="none" strike="noStrike">
                <a:solidFill>
                  <a:srgbClr val="F8FAFC"/>
                </a:solidFill>
                <a:latin typeface="Inter"/>
                <a:ea typeface="Inter"/>
                <a:cs typeface="Inter"/>
                <a:sym typeface="Inter"/>
              </a:rPr>
              <a:t>Barra de menu principal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p8"/>
          <p:cNvSpPr/>
          <p:nvPr/>
        </p:nvSpPr>
        <p:spPr>
          <a:xfrm>
            <a:off x="571500" y="571500"/>
            <a:ext cx="57300" cy="561900"/>
          </a:xfrm>
          <a:prstGeom prst="rect">
            <a:avLst/>
          </a:prstGeom>
          <a:solidFill>
            <a:srgbClr val="38BDF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mage.png" id="198" name="Google Shape;198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12375" y="1515050"/>
            <a:ext cx="10767250" cy="137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8488" y="1580326"/>
            <a:ext cx="10595000" cy="12256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200" name="Google Shape;200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380713" y="2998400"/>
            <a:ext cx="7430550" cy="3846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549289" y="3070837"/>
            <a:ext cx="7093374" cy="370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E293B"/>
        </a:solidFill>
      </p:bgPr>
    </p:bg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206" name="Google Shape;206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9"/>
          <p:cNvSpPr txBox="1"/>
          <p:nvPr/>
        </p:nvSpPr>
        <p:spPr>
          <a:xfrm>
            <a:off x="571500" y="1208725"/>
            <a:ext cx="110490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La barra del menú principal de Producción: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image.png" id="208" name="Google Shape;208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66775" y="2590800"/>
            <a:ext cx="714375" cy="752475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9"/>
          <p:cNvSpPr txBox="1"/>
          <p:nvPr/>
        </p:nvSpPr>
        <p:spPr>
          <a:xfrm>
            <a:off x="762000" y="571500"/>
            <a:ext cx="11401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-US" sz="3600" u="none" cap="none" strike="noStrike">
                <a:solidFill>
                  <a:srgbClr val="F8FAFC"/>
                </a:solidFill>
                <a:latin typeface="Inter"/>
                <a:ea typeface="Inter"/>
                <a:cs typeface="Inter"/>
                <a:sym typeface="Inter"/>
              </a:rPr>
              <a:t>Barra de menu principal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9"/>
          <p:cNvSpPr/>
          <p:nvPr/>
        </p:nvSpPr>
        <p:spPr>
          <a:xfrm>
            <a:off x="571500" y="571500"/>
            <a:ext cx="57300" cy="561900"/>
          </a:xfrm>
          <a:prstGeom prst="rect">
            <a:avLst/>
          </a:prstGeom>
          <a:solidFill>
            <a:srgbClr val="38BDF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mage.png" id="211" name="Google Shape;211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62500" y="1515050"/>
            <a:ext cx="10664075" cy="16596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212" name="Google Shape;212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13325" y="3250000"/>
            <a:ext cx="11190450" cy="360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84299" y="3343275"/>
            <a:ext cx="11023400" cy="350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34975" y="1582275"/>
            <a:ext cx="10522051" cy="1525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